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72" r:id="rId3"/>
    <p:sldId id="274" r:id="rId4"/>
    <p:sldId id="265" r:id="rId5"/>
    <p:sldId id="266" r:id="rId6"/>
    <p:sldId id="267" r:id="rId7"/>
    <p:sldId id="268" r:id="rId8"/>
    <p:sldId id="269" r:id="rId9"/>
    <p:sldId id="270" r:id="rId10"/>
    <p:sldId id="275" r:id="rId11"/>
    <p:sldId id="277"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9D36FD55-B625-44A6-8AF3-8A5E14513EC4}" type="datetimeFigureOut">
              <a:rPr lang="en-AU" smtClean="0"/>
              <a:t>23/01/2020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B45A93F-6A70-4146-BC80-6E9F6FE26A60}" type="slidenum">
              <a:rPr lang="en-AU" smtClean="0"/>
              <a:t>‹#›</a:t>
            </a:fld>
            <a:endParaRPr lang="en-AU"/>
          </a:p>
        </p:txBody>
      </p:sp>
    </p:spTree>
    <p:extLst>
      <p:ext uri="{BB962C8B-B14F-4D97-AF65-F5344CB8AC3E}">
        <p14:creationId xmlns:p14="http://schemas.microsoft.com/office/powerpoint/2010/main" val="3461599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D36FD55-B625-44A6-8AF3-8A5E14513EC4}" type="datetimeFigureOut">
              <a:rPr lang="en-AU" smtClean="0"/>
              <a:t>23/01/2020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B45A93F-6A70-4146-BC80-6E9F6FE26A60}" type="slidenum">
              <a:rPr lang="en-AU" smtClean="0"/>
              <a:t>‹#›</a:t>
            </a:fld>
            <a:endParaRPr lang="en-AU"/>
          </a:p>
        </p:txBody>
      </p:sp>
    </p:spTree>
    <p:extLst>
      <p:ext uri="{BB962C8B-B14F-4D97-AF65-F5344CB8AC3E}">
        <p14:creationId xmlns:p14="http://schemas.microsoft.com/office/powerpoint/2010/main" val="1731307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D36FD55-B625-44A6-8AF3-8A5E14513EC4}" type="datetimeFigureOut">
              <a:rPr lang="en-AU" smtClean="0"/>
              <a:t>23/01/2020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B45A93F-6A70-4146-BC80-6E9F6FE26A60}" type="slidenum">
              <a:rPr lang="en-AU" smtClean="0"/>
              <a:t>‹#›</a:t>
            </a:fld>
            <a:endParaRPr lang="en-AU"/>
          </a:p>
        </p:txBody>
      </p:sp>
    </p:spTree>
    <p:extLst>
      <p:ext uri="{BB962C8B-B14F-4D97-AF65-F5344CB8AC3E}">
        <p14:creationId xmlns:p14="http://schemas.microsoft.com/office/powerpoint/2010/main" val="1340646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D36FD55-B625-44A6-8AF3-8A5E14513EC4}" type="datetimeFigureOut">
              <a:rPr lang="en-AU" smtClean="0"/>
              <a:t>23/01/2020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B45A93F-6A70-4146-BC80-6E9F6FE26A60}" type="slidenum">
              <a:rPr lang="en-AU" smtClean="0"/>
              <a:t>‹#›</a:t>
            </a:fld>
            <a:endParaRPr lang="en-AU"/>
          </a:p>
        </p:txBody>
      </p:sp>
    </p:spTree>
    <p:extLst>
      <p:ext uri="{BB962C8B-B14F-4D97-AF65-F5344CB8AC3E}">
        <p14:creationId xmlns:p14="http://schemas.microsoft.com/office/powerpoint/2010/main" val="295287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36FD55-B625-44A6-8AF3-8A5E14513EC4}" type="datetimeFigureOut">
              <a:rPr lang="en-AU" smtClean="0"/>
              <a:t>23/01/2020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B45A93F-6A70-4146-BC80-6E9F6FE26A60}" type="slidenum">
              <a:rPr lang="en-AU" smtClean="0"/>
              <a:t>‹#›</a:t>
            </a:fld>
            <a:endParaRPr lang="en-AU"/>
          </a:p>
        </p:txBody>
      </p:sp>
    </p:spTree>
    <p:extLst>
      <p:ext uri="{BB962C8B-B14F-4D97-AF65-F5344CB8AC3E}">
        <p14:creationId xmlns:p14="http://schemas.microsoft.com/office/powerpoint/2010/main" val="890536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9D36FD55-B625-44A6-8AF3-8A5E14513EC4}" type="datetimeFigureOut">
              <a:rPr lang="en-AU" smtClean="0"/>
              <a:t>23/01/2020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B45A93F-6A70-4146-BC80-6E9F6FE26A60}" type="slidenum">
              <a:rPr lang="en-AU" smtClean="0"/>
              <a:t>‹#›</a:t>
            </a:fld>
            <a:endParaRPr lang="en-AU"/>
          </a:p>
        </p:txBody>
      </p:sp>
    </p:spTree>
    <p:extLst>
      <p:ext uri="{BB962C8B-B14F-4D97-AF65-F5344CB8AC3E}">
        <p14:creationId xmlns:p14="http://schemas.microsoft.com/office/powerpoint/2010/main" val="2635558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9D36FD55-B625-44A6-8AF3-8A5E14513EC4}" type="datetimeFigureOut">
              <a:rPr lang="en-AU" smtClean="0"/>
              <a:t>23/01/2020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B45A93F-6A70-4146-BC80-6E9F6FE26A60}" type="slidenum">
              <a:rPr lang="en-AU" smtClean="0"/>
              <a:t>‹#›</a:t>
            </a:fld>
            <a:endParaRPr lang="en-AU"/>
          </a:p>
        </p:txBody>
      </p:sp>
    </p:spTree>
    <p:extLst>
      <p:ext uri="{BB962C8B-B14F-4D97-AF65-F5344CB8AC3E}">
        <p14:creationId xmlns:p14="http://schemas.microsoft.com/office/powerpoint/2010/main" val="383111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9D36FD55-B625-44A6-8AF3-8A5E14513EC4}" type="datetimeFigureOut">
              <a:rPr lang="en-AU" smtClean="0"/>
              <a:t>23/01/2020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B45A93F-6A70-4146-BC80-6E9F6FE26A60}" type="slidenum">
              <a:rPr lang="en-AU" smtClean="0"/>
              <a:t>‹#›</a:t>
            </a:fld>
            <a:endParaRPr lang="en-AU"/>
          </a:p>
        </p:txBody>
      </p:sp>
    </p:spTree>
    <p:extLst>
      <p:ext uri="{BB962C8B-B14F-4D97-AF65-F5344CB8AC3E}">
        <p14:creationId xmlns:p14="http://schemas.microsoft.com/office/powerpoint/2010/main" val="2932363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36FD55-B625-44A6-8AF3-8A5E14513EC4}" type="datetimeFigureOut">
              <a:rPr lang="en-AU" smtClean="0"/>
              <a:t>23/01/2020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B45A93F-6A70-4146-BC80-6E9F6FE26A60}" type="slidenum">
              <a:rPr lang="en-AU" smtClean="0"/>
              <a:t>‹#›</a:t>
            </a:fld>
            <a:endParaRPr lang="en-AU"/>
          </a:p>
        </p:txBody>
      </p:sp>
    </p:spTree>
    <p:extLst>
      <p:ext uri="{BB962C8B-B14F-4D97-AF65-F5344CB8AC3E}">
        <p14:creationId xmlns:p14="http://schemas.microsoft.com/office/powerpoint/2010/main" val="403776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36FD55-B625-44A6-8AF3-8A5E14513EC4}" type="datetimeFigureOut">
              <a:rPr lang="en-AU" smtClean="0"/>
              <a:t>23/01/2020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B45A93F-6A70-4146-BC80-6E9F6FE26A60}" type="slidenum">
              <a:rPr lang="en-AU" smtClean="0"/>
              <a:t>‹#›</a:t>
            </a:fld>
            <a:endParaRPr lang="en-AU"/>
          </a:p>
        </p:txBody>
      </p:sp>
    </p:spTree>
    <p:extLst>
      <p:ext uri="{BB962C8B-B14F-4D97-AF65-F5344CB8AC3E}">
        <p14:creationId xmlns:p14="http://schemas.microsoft.com/office/powerpoint/2010/main" val="1704542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36FD55-B625-44A6-8AF3-8A5E14513EC4}" type="datetimeFigureOut">
              <a:rPr lang="en-AU" smtClean="0"/>
              <a:t>23/01/2020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B45A93F-6A70-4146-BC80-6E9F6FE26A60}" type="slidenum">
              <a:rPr lang="en-AU" smtClean="0"/>
              <a:t>‹#›</a:t>
            </a:fld>
            <a:endParaRPr lang="en-AU"/>
          </a:p>
        </p:txBody>
      </p:sp>
    </p:spTree>
    <p:extLst>
      <p:ext uri="{BB962C8B-B14F-4D97-AF65-F5344CB8AC3E}">
        <p14:creationId xmlns:p14="http://schemas.microsoft.com/office/powerpoint/2010/main" val="1795409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36FD55-B625-44A6-8AF3-8A5E14513EC4}" type="datetimeFigureOut">
              <a:rPr lang="en-AU" smtClean="0"/>
              <a:t>23/01/2020</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5A93F-6A70-4146-BC80-6E9F6FE26A60}" type="slidenum">
              <a:rPr lang="en-AU" smtClean="0"/>
              <a:t>‹#›</a:t>
            </a:fld>
            <a:endParaRPr lang="en-AU"/>
          </a:p>
        </p:txBody>
      </p:sp>
    </p:spTree>
    <p:extLst>
      <p:ext uri="{BB962C8B-B14F-4D97-AF65-F5344CB8AC3E}">
        <p14:creationId xmlns:p14="http://schemas.microsoft.com/office/powerpoint/2010/main" val="265904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tiff"/><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tiff"/></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tiff"/><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SEPH HUNG\Pictures\new\tau.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9"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Hung Doan\Pictures\Pictures\jesus\pictures cut\chua\phero chai lua.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98849"/>
            <a:ext cx="5652120" cy="4359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271" y="74473"/>
            <a:ext cx="9296400" cy="584775"/>
          </a:xfrm>
          <a:prstGeom prst="rect">
            <a:avLst/>
          </a:prstGeom>
        </p:spPr>
        <p:txBody>
          <a:bodyPr wrap="square">
            <a:spAutoFit/>
          </a:bodyPr>
          <a:lstStyle/>
          <a:p>
            <a:pPr algn="ctr"/>
            <a:r>
              <a:rPr lang="en-US" sz="3200" dirty="0">
                <a:solidFill>
                  <a:schemeClr val="bg1"/>
                </a:solidFill>
                <a:latin typeface="Tahoma" pitchFamily="34" charset="0"/>
                <a:ea typeface="Tahoma" pitchFamily="34" charset="0"/>
                <a:cs typeface="Tahoma" pitchFamily="34" charset="0"/>
              </a:rPr>
              <a:t>THIRD SUNDAY IN ORDINARY TIME YEAR A </a:t>
            </a:r>
            <a:endParaRPr lang="en-AU" sz="3200" dirty="0">
              <a:solidFill>
                <a:schemeClr val="bg1"/>
              </a:solidFill>
              <a:latin typeface="Tahoma" pitchFamily="34" charset="0"/>
              <a:ea typeface="Tahoma" pitchFamily="34" charset="0"/>
              <a:cs typeface="Tahoma" pitchFamily="34" charset="0"/>
            </a:endParaRPr>
          </a:p>
        </p:txBody>
      </p:sp>
      <p:sp>
        <p:nvSpPr>
          <p:cNvPr id="9" name="Rectangle 8"/>
          <p:cNvSpPr/>
          <p:nvPr/>
        </p:nvSpPr>
        <p:spPr>
          <a:xfrm>
            <a:off x="381000" y="715748"/>
            <a:ext cx="8534400" cy="584775"/>
          </a:xfrm>
          <a:prstGeom prst="rect">
            <a:avLst/>
          </a:prstGeom>
        </p:spPr>
        <p:txBody>
          <a:bodyPr wrap="square">
            <a:spAutoFit/>
          </a:bodyPr>
          <a:lstStyle/>
          <a:p>
            <a:pPr algn="ctr"/>
            <a:r>
              <a:rPr lang="vi-VN" sz="3200" b="1" dirty="0">
                <a:solidFill>
                  <a:srgbClr val="FFFF00"/>
                </a:solidFill>
                <a:latin typeface="+mj-lt"/>
              </a:rPr>
              <a:t>Chúa Nhật </a:t>
            </a:r>
            <a:r>
              <a:rPr lang="en-AU" sz="3200" b="1" dirty="0">
                <a:solidFill>
                  <a:srgbClr val="FFFF00"/>
                </a:solidFill>
                <a:latin typeface="Times New Roman" pitchFamily="18" charset="0"/>
                <a:cs typeface="Times New Roman" pitchFamily="18" charset="0"/>
              </a:rPr>
              <a:t>3 </a:t>
            </a:r>
            <a:r>
              <a:rPr lang="vi-VN" sz="3200" b="1" dirty="0">
                <a:solidFill>
                  <a:srgbClr val="FFFF00"/>
                </a:solidFill>
                <a:latin typeface="+mj-lt"/>
              </a:rPr>
              <a:t>Thường Niên Năm A</a:t>
            </a:r>
            <a:endParaRPr lang="en-AU" sz="3200" dirty="0">
              <a:solidFill>
                <a:srgbClr val="FFFF00"/>
              </a:solidFill>
              <a:latin typeface="+mj-lt"/>
            </a:endParaRPr>
          </a:p>
        </p:txBody>
      </p:sp>
      <p:sp>
        <p:nvSpPr>
          <p:cNvPr id="4" name="Rectangle 3"/>
          <p:cNvSpPr/>
          <p:nvPr/>
        </p:nvSpPr>
        <p:spPr>
          <a:xfrm>
            <a:off x="2209800" y="5439251"/>
            <a:ext cx="5105399" cy="892552"/>
          </a:xfrm>
          <a:prstGeom prst="rect">
            <a:avLst/>
          </a:prstGeom>
        </p:spPr>
        <p:txBody>
          <a:bodyPr wrap="square">
            <a:spAutoFit/>
          </a:bodyPr>
          <a:lstStyle/>
          <a:p>
            <a:pPr algn="ctr"/>
            <a:r>
              <a:rPr lang="en-US" sz="3200" dirty="0">
                <a:solidFill>
                  <a:srgbClr val="FFFF00"/>
                </a:solidFill>
              </a:rPr>
              <a:t>26/01/20</a:t>
            </a:r>
          </a:p>
          <a:p>
            <a:pPr algn="ctr"/>
            <a:r>
              <a:rPr lang="en-US" sz="2000" dirty="0" err="1">
                <a:solidFill>
                  <a:srgbClr val="FFFF00"/>
                </a:solidFill>
              </a:rPr>
              <a:t>Hùng</a:t>
            </a:r>
            <a:r>
              <a:rPr lang="en-US" sz="2000" dirty="0">
                <a:solidFill>
                  <a:srgbClr val="FFFF00"/>
                </a:solidFill>
              </a:rPr>
              <a:t> Ph</a:t>
            </a:r>
            <a:r>
              <a:rPr lang="vi-VN" sz="2000" dirty="0">
                <a:solidFill>
                  <a:srgbClr val="FFFF00"/>
                </a:solidFill>
              </a:rPr>
              <a:t>ư</a:t>
            </a:r>
            <a:r>
              <a:rPr lang="en-US" sz="2000" dirty="0" err="1">
                <a:solidFill>
                  <a:srgbClr val="FFFF00"/>
                </a:solidFill>
              </a:rPr>
              <a:t>ơng</a:t>
            </a:r>
            <a:r>
              <a:rPr lang="en-US" sz="2000" dirty="0">
                <a:solidFill>
                  <a:srgbClr val="FFFF00"/>
                </a:solidFill>
              </a:rPr>
              <a:t> &amp; Thanh </a:t>
            </a:r>
            <a:r>
              <a:rPr lang="en-US" sz="2000" dirty="0" err="1">
                <a:solidFill>
                  <a:srgbClr val="FFFF00"/>
                </a:solidFill>
              </a:rPr>
              <a:t>Quảng</a:t>
            </a:r>
            <a:r>
              <a:rPr lang="en-US" sz="2000" dirty="0">
                <a:solidFill>
                  <a:srgbClr val="FFFF00"/>
                </a:solidFill>
              </a:rPr>
              <a:t> </a:t>
            </a:r>
            <a:r>
              <a:rPr lang="en-US" sz="2000" dirty="0" err="1">
                <a:solidFill>
                  <a:srgbClr val="FFFF00"/>
                </a:solidFill>
              </a:rPr>
              <a:t>thực</a:t>
            </a:r>
            <a:r>
              <a:rPr lang="en-US" sz="2000" dirty="0">
                <a:solidFill>
                  <a:srgbClr val="FFFF00"/>
                </a:solidFill>
              </a:rPr>
              <a:t> </a:t>
            </a:r>
            <a:r>
              <a:rPr lang="en-US" sz="2000" dirty="0" err="1">
                <a:solidFill>
                  <a:srgbClr val="FFFF00"/>
                </a:solidFill>
              </a:rPr>
              <a:t>hiện</a:t>
            </a:r>
            <a:endParaRPr lang="en-AU" sz="2000" dirty="0">
              <a:solidFill>
                <a:srgbClr val="FFFF00"/>
              </a:solidFill>
            </a:endParaRPr>
          </a:p>
        </p:txBody>
      </p:sp>
      <p:pic>
        <p:nvPicPr>
          <p:cNvPr id="10" name="Picture 2" descr="C:\Users\JOSEPH HUNG\Pictures\Pictures\tai lieu tu Hp 07-10-17\Pictures\hinh cut\form HP bluetooth\chua keu goi mon snh.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543914" y="1857375"/>
            <a:ext cx="2212898"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911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Hung Doan\Pictures\Pictures\jesus\pictures cut\chua\phero chai lua.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98849"/>
            <a:ext cx="5652120" cy="435915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OSEPH HUNG\Pictures\Pictures\tai lieu tu Hp 07-10-17\Pictures\hinh cut\chua la con duong.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885950"/>
            <a:ext cx="2064805" cy="49720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84132"/>
            <a:ext cx="8991600" cy="584775"/>
          </a:xfrm>
          <a:prstGeom prst="rect">
            <a:avLst/>
          </a:prstGeom>
        </p:spPr>
        <p:txBody>
          <a:bodyPr wrap="square">
            <a:spAutoFit/>
          </a:bodyPr>
          <a:lstStyle/>
          <a:p>
            <a:pPr algn="ctr"/>
            <a:r>
              <a:rPr lang="en-US" sz="3200" dirty="0">
                <a:solidFill>
                  <a:schemeClr val="bg1"/>
                </a:solidFill>
                <a:latin typeface="Tahoma" pitchFamily="34" charset="0"/>
                <a:ea typeface="Tahoma" pitchFamily="34" charset="0"/>
                <a:cs typeface="Tahoma" pitchFamily="34" charset="0"/>
              </a:rPr>
              <a:t>THIRD SUNDAY IN ORDINARY TIME YEAR A </a:t>
            </a:r>
            <a:endParaRPr lang="en-AU" sz="3200" dirty="0">
              <a:solidFill>
                <a:schemeClr val="bg1"/>
              </a:solidFill>
              <a:latin typeface="Tahoma" pitchFamily="34" charset="0"/>
              <a:ea typeface="Tahoma" pitchFamily="34" charset="0"/>
              <a:cs typeface="Tahoma" pitchFamily="34" charset="0"/>
            </a:endParaRPr>
          </a:p>
        </p:txBody>
      </p:sp>
      <p:sp>
        <p:nvSpPr>
          <p:cNvPr id="7" name="Rectangle 6"/>
          <p:cNvSpPr/>
          <p:nvPr/>
        </p:nvSpPr>
        <p:spPr>
          <a:xfrm>
            <a:off x="1219200" y="609600"/>
            <a:ext cx="6793496" cy="584775"/>
          </a:xfrm>
          <a:prstGeom prst="rect">
            <a:avLst/>
          </a:prstGeom>
        </p:spPr>
        <p:txBody>
          <a:bodyPr wrap="square">
            <a:spAutoFit/>
          </a:bodyPr>
          <a:lstStyle/>
          <a:p>
            <a:pPr algn="ctr"/>
            <a:r>
              <a:rPr lang="vi-VN" sz="3200" b="1" dirty="0">
                <a:solidFill>
                  <a:srgbClr val="FFFF00"/>
                </a:solidFill>
                <a:latin typeface="+mj-lt"/>
              </a:rPr>
              <a:t>Chúa Nhật </a:t>
            </a:r>
            <a:r>
              <a:rPr lang="en-AU" sz="3200" b="1" dirty="0">
                <a:solidFill>
                  <a:srgbClr val="FFFF00"/>
                </a:solidFill>
                <a:latin typeface="Times New Roman" pitchFamily="18" charset="0"/>
                <a:cs typeface="Times New Roman" pitchFamily="18" charset="0"/>
              </a:rPr>
              <a:t>3 </a:t>
            </a:r>
            <a:r>
              <a:rPr lang="vi-VN" sz="3200" b="1" dirty="0">
                <a:solidFill>
                  <a:srgbClr val="FFFF00"/>
                </a:solidFill>
                <a:latin typeface="+mj-lt"/>
              </a:rPr>
              <a:t>Thường Niên Năm A</a:t>
            </a:r>
            <a:endParaRPr lang="en-AU" sz="3200" dirty="0">
              <a:solidFill>
                <a:srgbClr val="FFFF00"/>
              </a:solidFill>
              <a:latin typeface="+mj-lt"/>
            </a:endParaRPr>
          </a:p>
        </p:txBody>
      </p:sp>
    </p:spTree>
    <p:extLst>
      <p:ext uri="{BB962C8B-B14F-4D97-AF65-F5344CB8AC3E}">
        <p14:creationId xmlns:p14="http://schemas.microsoft.com/office/powerpoint/2010/main" val="202182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OSEPH HUNG\Pictures\new\bien.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4"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Hung Doan\Pictures\hinh cut\chua goi mon sinh.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722" y="1767783"/>
            <a:ext cx="7148414" cy="50721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271" y="74473"/>
            <a:ext cx="9296400" cy="584775"/>
          </a:xfrm>
          <a:prstGeom prst="rect">
            <a:avLst/>
          </a:prstGeom>
        </p:spPr>
        <p:txBody>
          <a:bodyPr wrap="square">
            <a:spAutoFit/>
          </a:bodyPr>
          <a:lstStyle/>
          <a:p>
            <a:pPr algn="ctr"/>
            <a:r>
              <a:rPr lang="en-US" sz="3200" dirty="0">
                <a:solidFill>
                  <a:schemeClr val="bg1"/>
                </a:solidFill>
                <a:latin typeface="Tahoma" pitchFamily="34" charset="0"/>
                <a:ea typeface="Tahoma" pitchFamily="34" charset="0"/>
                <a:cs typeface="Tahoma" pitchFamily="34" charset="0"/>
              </a:rPr>
              <a:t>THIRD SUNDAY IN ORDINARY TIME YEAR A </a:t>
            </a:r>
            <a:endParaRPr lang="en-AU" sz="3200" dirty="0">
              <a:solidFill>
                <a:schemeClr val="bg1"/>
              </a:solidFill>
              <a:latin typeface="Tahoma" pitchFamily="34" charset="0"/>
              <a:ea typeface="Tahoma" pitchFamily="34" charset="0"/>
              <a:cs typeface="Tahoma" pitchFamily="34" charset="0"/>
            </a:endParaRPr>
          </a:p>
        </p:txBody>
      </p:sp>
      <p:sp>
        <p:nvSpPr>
          <p:cNvPr id="5" name="Rectangle 4"/>
          <p:cNvSpPr/>
          <p:nvPr/>
        </p:nvSpPr>
        <p:spPr>
          <a:xfrm>
            <a:off x="1066800" y="709388"/>
            <a:ext cx="6793496" cy="584775"/>
          </a:xfrm>
          <a:prstGeom prst="rect">
            <a:avLst/>
          </a:prstGeom>
        </p:spPr>
        <p:txBody>
          <a:bodyPr wrap="square">
            <a:spAutoFit/>
          </a:bodyPr>
          <a:lstStyle/>
          <a:p>
            <a:pPr algn="r"/>
            <a:r>
              <a:rPr lang="vi-VN" sz="3200" b="1" dirty="0">
                <a:solidFill>
                  <a:srgbClr val="FFFF00"/>
                </a:solidFill>
                <a:latin typeface="+mj-lt"/>
              </a:rPr>
              <a:t>Chúa Nhật </a:t>
            </a:r>
            <a:r>
              <a:rPr lang="en-AU" sz="3200" b="1" dirty="0">
                <a:solidFill>
                  <a:srgbClr val="FFFF00"/>
                </a:solidFill>
                <a:latin typeface="Times New Roman" pitchFamily="18" charset="0"/>
                <a:cs typeface="Times New Roman" pitchFamily="18" charset="0"/>
              </a:rPr>
              <a:t>3 </a:t>
            </a:r>
            <a:r>
              <a:rPr lang="vi-VN" sz="3200" b="1" dirty="0">
                <a:solidFill>
                  <a:srgbClr val="FFFF00"/>
                </a:solidFill>
                <a:latin typeface="+mj-lt"/>
              </a:rPr>
              <a:t>Thường Niên Năm A</a:t>
            </a:r>
            <a:endParaRPr lang="en-AU" sz="3200" dirty="0">
              <a:solidFill>
                <a:srgbClr val="FFFF00"/>
              </a:solidFill>
              <a:latin typeface="+mj-lt"/>
            </a:endParaRPr>
          </a:p>
        </p:txBody>
      </p:sp>
    </p:spTree>
    <p:extLst>
      <p:ext uri="{BB962C8B-B14F-4D97-AF65-F5344CB8AC3E}">
        <p14:creationId xmlns:p14="http://schemas.microsoft.com/office/powerpoint/2010/main" val="2227489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SEPH HUNG\Pictures\new\tau 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Hung Doan\Pictures\Pictures\jesus\pictures cut\chua\phero chai lua.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491880" y="2535292"/>
            <a:ext cx="5652120" cy="43591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JOSEPH HUNG\Pictures\Pictures\tai lieu tu Hp 07-10-17\Pictures\hinh cut\chua keu goi.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0800" y="1143000"/>
            <a:ext cx="2431334"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84132"/>
            <a:ext cx="8991600" cy="738664"/>
          </a:xfrm>
          <a:prstGeom prst="rect">
            <a:avLst/>
          </a:prstGeom>
        </p:spPr>
        <p:txBody>
          <a:bodyPr wrap="square">
            <a:spAutoFit/>
          </a:bodyPr>
          <a:lstStyle/>
          <a:p>
            <a:pPr algn="ctr"/>
            <a:r>
              <a:rPr lang="en-US" sz="3200" dirty="0">
                <a:solidFill>
                  <a:schemeClr val="bg1"/>
                </a:solidFill>
                <a:latin typeface="Tahoma" pitchFamily="34" charset="0"/>
                <a:ea typeface="Tahoma" pitchFamily="34" charset="0"/>
                <a:cs typeface="Tahoma" pitchFamily="34" charset="0"/>
              </a:rPr>
              <a:t>THIRD SUNDAY IN ORDINARY TIME </a:t>
            </a:r>
            <a:r>
              <a:rPr lang="en-US" sz="4200" dirty="0">
                <a:solidFill>
                  <a:schemeClr val="bg1"/>
                </a:solidFill>
                <a:latin typeface="Tahoma" pitchFamily="34" charset="0"/>
                <a:ea typeface="Tahoma" pitchFamily="34" charset="0"/>
                <a:cs typeface="Tahoma" pitchFamily="34" charset="0"/>
              </a:rPr>
              <a:t>YEAR A </a:t>
            </a:r>
            <a:endParaRPr lang="en-AU" sz="4200" dirty="0">
              <a:solidFill>
                <a:schemeClr val="bg1"/>
              </a:solidFill>
              <a:latin typeface="Tahoma" pitchFamily="34" charset="0"/>
              <a:ea typeface="Tahoma" pitchFamily="34" charset="0"/>
              <a:cs typeface="Tahoma" pitchFamily="34" charset="0"/>
            </a:endParaRPr>
          </a:p>
        </p:txBody>
      </p:sp>
      <p:sp>
        <p:nvSpPr>
          <p:cNvPr id="6" name="Rectangle 5"/>
          <p:cNvSpPr/>
          <p:nvPr/>
        </p:nvSpPr>
        <p:spPr>
          <a:xfrm>
            <a:off x="304800" y="691843"/>
            <a:ext cx="8305800" cy="584775"/>
          </a:xfrm>
          <a:prstGeom prst="rect">
            <a:avLst/>
          </a:prstGeom>
        </p:spPr>
        <p:txBody>
          <a:bodyPr wrap="square">
            <a:spAutoFit/>
          </a:bodyPr>
          <a:lstStyle/>
          <a:p>
            <a:pPr algn="ctr"/>
            <a:r>
              <a:rPr lang="vi-VN" sz="3200" b="1" dirty="0">
                <a:solidFill>
                  <a:srgbClr val="FFFF00"/>
                </a:solidFill>
                <a:latin typeface="+mj-lt"/>
              </a:rPr>
              <a:t>Chúa Nhật </a:t>
            </a:r>
            <a:r>
              <a:rPr lang="en-AU" sz="3200" b="1" dirty="0">
                <a:solidFill>
                  <a:srgbClr val="FFFF00"/>
                </a:solidFill>
                <a:latin typeface="Times New Roman" pitchFamily="18" charset="0"/>
                <a:cs typeface="Times New Roman" pitchFamily="18" charset="0"/>
              </a:rPr>
              <a:t>3 </a:t>
            </a:r>
            <a:r>
              <a:rPr lang="vi-VN" sz="3200" b="1" dirty="0">
                <a:solidFill>
                  <a:srgbClr val="FFFF00"/>
                </a:solidFill>
                <a:latin typeface="+mj-lt"/>
              </a:rPr>
              <a:t>Thường Niên Năm A</a:t>
            </a:r>
            <a:endParaRPr lang="en-AU" sz="3200" dirty="0">
              <a:solidFill>
                <a:srgbClr val="FFFF00"/>
              </a:solidFill>
              <a:latin typeface="+mj-lt"/>
            </a:endParaRPr>
          </a:p>
        </p:txBody>
      </p:sp>
      <p:pic>
        <p:nvPicPr>
          <p:cNvPr id="2051" name="Picture 3" descr="C:\Users\JOSEPH HUNG\Pictures\Pictures\tai lieu tu Hp 07-10-17\Pictures\hinh cut\chua  di.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045494"/>
            <a:ext cx="1905000" cy="463153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681076" y="6180892"/>
            <a:ext cx="2040943" cy="677108"/>
          </a:xfrm>
          <a:prstGeom prst="rect">
            <a:avLst/>
          </a:prstGeom>
        </p:spPr>
        <p:txBody>
          <a:bodyPr wrap="none">
            <a:spAutoFit/>
          </a:bodyPr>
          <a:lstStyle/>
          <a:p>
            <a:r>
              <a:rPr lang="en-US" sz="3800" dirty="0">
                <a:solidFill>
                  <a:srgbClr val="FFFF00"/>
                </a:solidFill>
              </a:rPr>
              <a:t>26/01/20</a:t>
            </a:r>
            <a:endParaRPr lang="en-AU" sz="3800" dirty="0">
              <a:solidFill>
                <a:srgbClr val="FFFF00"/>
              </a:solidFill>
            </a:endParaRPr>
          </a:p>
        </p:txBody>
      </p:sp>
    </p:spTree>
    <p:extLst>
      <p:ext uri="{BB962C8B-B14F-4D97-AF65-F5344CB8AC3E}">
        <p14:creationId xmlns:p14="http://schemas.microsoft.com/office/powerpoint/2010/main" val="3133427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Hung Doan\Pictures\Pictures\jesus\pictures cut\chua\phero chai lua.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2" y="2995411"/>
            <a:ext cx="5038888" cy="3886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JOSEPH HUNG\Pictures\Pictures\tai lieu tu Hp 07-10-17\Pictures\hinh cut\form HP bluetooth\chua keu goi mon snh.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530662" y="2209800"/>
            <a:ext cx="2212898" cy="45434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jesus christ on the cross catholi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0"/>
            <a:ext cx="3392714" cy="1295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2971800" y="440866"/>
            <a:ext cx="386366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rgbClr val="0070C0"/>
                </a:solidFill>
                <a:latin typeface="Times New Roman" pitchFamily="18" charset="0"/>
                <a:cs typeface="Times New Roman" pitchFamily="18" charset="0"/>
              </a:rPr>
              <a:t>Gospel Matthew</a:t>
            </a:r>
          </a:p>
          <a:p>
            <a:pPr algn="ctr"/>
            <a:r>
              <a:rPr lang="en-AU" sz="3200" b="1" dirty="0">
                <a:solidFill>
                  <a:srgbClr val="0070C0"/>
                </a:solidFill>
                <a:latin typeface="Times New Roman" pitchFamily="18" charset="0"/>
                <a:cs typeface="Times New Roman" pitchFamily="18" charset="0"/>
              </a:rPr>
              <a:t>4:12-17</a:t>
            </a:r>
          </a:p>
          <a:p>
            <a:pPr algn="ctr"/>
            <a:r>
              <a:rPr lang="en-AU" sz="3200" b="1" dirty="0" err="1">
                <a:solidFill>
                  <a:srgbClr val="00B050"/>
                </a:solidFill>
                <a:latin typeface="Times New Roman" pitchFamily="18" charset="0"/>
                <a:cs typeface="Times New Roman" pitchFamily="18" charset="0"/>
              </a:rPr>
              <a:t>Phúc</a:t>
            </a:r>
            <a:r>
              <a:rPr lang="en-AU" sz="3200" b="1" dirty="0">
                <a:solidFill>
                  <a:srgbClr val="00B050"/>
                </a:solidFill>
                <a:latin typeface="Times New Roman" pitchFamily="18" charset="0"/>
                <a:cs typeface="Times New Roman" pitchFamily="18" charset="0"/>
              </a:rPr>
              <a:t> </a:t>
            </a:r>
            <a:r>
              <a:rPr lang="en-AU" sz="3200" b="1" dirty="0" err="1">
                <a:solidFill>
                  <a:srgbClr val="00B050"/>
                </a:solidFill>
                <a:latin typeface="Times New Roman" pitchFamily="18" charset="0"/>
                <a:cs typeface="Times New Roman" pitchFamily="18" charset="0"/>
              </a:rPr>
              <a:t>Âm</a:t>
            </a:r>
            <a:r>
              <a:rPr lang="en-AU" sz="3200" b="1" dirty="0">
                <a:solidFill>
                  <a:srgbClr val="00B050"/>
                </a:solidFill>
                <a:latin typeface="Times New Roman" pitchFamily="18" charset="0"/>
                <a:cs typeface="Times New Roman" pitchFamily="18" charset="0"/>
              </a:rPr>
              <a:t> </a:t>
            </a:r>
            <a:r>
              <a:rPr lang="en-AU" sz="3200" b="1" dirty="0" err="1">
                <a:solidFill>
                  <a:srgbClr val="00B050"/>
                </a:solidFill>
                <a:latin typeface="Times New Roman" pitchFamily="18" charset="0"/>
                <a:cs typeface="Times New Roman" pitchFamily="18" charset="0"/>
              </a:rPr>
              <a:t>theo</a:t>
            </a:r>
            <a:r>
              <a:rPr lang="en-AU" sz="3200" b="1" dirty="0">
                <a:solidFill>
                  <a:srgbClr val="00B050"/>
                </a:solidFill>
                <a:latin typeface="Times New Roman" pitchFamily="18" charset="0"/>
                <a:cs typeface="Times New Roman" pitchFamily="18" charset="0"/>
              </a:rPr>
              <a:t> </a:t>
            </a:r>
            <a:r>
              <a:rPr lang="en-AU" sz="3200" b="1" dirty="0" err="1">
                <a:solidFill>
                  <a:srgbClr val="00B050"/>
                </a:solidFill>
                <a:latin typeface="Times New Roman" pitchFamily="18" charset="0"/>
                <a:cs typeface="Times New Roman" pitchFamily="18" charset="0"/>
              </a:rPr>
              <a:t>Thánh</a:t>
            </a:r>
            <a:r>
              <a:rPr lang="en-AU" sz="3200" b="1" dirty="0">
                <a:solidFill>
                  <a:srgbClr val="00B050"/>
                </a:solidFill>
                <a:latin typeface="Times New Roman" pitchFamily="18" charset="0"/>
                <a:cs typeface="Times New Roman" pitchFamily="18" charset="0"/>
              </a:rPr>
              <a:t> </a:t>
            </a:r>
            <a:r>
              <a:rPr lang="en-AU" sz="3200" b="1" dirty="0" err="1">
                <a:solidFill>
                  <a:srgbClr val="00B050"/>
                </a:solidFill>
                <a:latin typeface="Times New Roman" pitchFamily="18" charset="0"/>
                <a:cs typeface="Times New Roman" pitchFamily="18" charset="0"/>
              </a:rPr>
              <a:t>Mát-thêu</a:t>
            </a:r>
            <a:endParaRPr lang="en-AU" sz="3200" b="1" dirty="0">
              <a:solidFill>
                <a:srgbClr val="00B050"/>
              </a:solidFill>
              <a:latin typeface="Times New Roman" pitchFamily="18" charset="0"/>
              <a:cs typeface="Times New Roman" pitchFamily="18" charset="0"/>
            </a:endParaRPr>
          </a:p>
          <a:p>
            <a:pPr algn="ctr"/>
            <a:r>
              <a:rPr lang="en-AU" sz="3200" b="1" dirty="0">
                <a:solidFill>
                  <a:srgbClr val="00B050"/>
                </a:solidFill>
                <a:latin typeface="Times New Roman" pitchFamily="18" charset="0"/>
                <a:cs typeface="Times New Roman" pitchFamily="18" charset="0"/>
              </a:rPr>
              <a:t>4:12-17</a:t>
            </a:r>
          </a:p>
        </p:txBody>
      </p:sp>
    </p:spTree>
    <p:extLst>
      <p:ext uri="{BB962C8B-B14F-4D97-AF65-F5344CB8AC3E}">
        <p14:creationId xmlns:p14="http://schemas.microsoft.com/office/powerpoint/2010/main" val="859452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5457800"/>
            <a:ext cx="8125915" cy="1138773"/>
          </a:xfrm>
          <a:prstGeom prst="rect">
            <a:avLst/>
          </a:prstGeom>
        </p:spPr>
        <p:txBody>
          <a:bodyPr wrap="square">
            <a:spAutoFit/>
          </a:bodyPr>
          <a:lstStyle/>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Khi Đức Giê-su nghe tin ông Gio-an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đã bị nộp, Người lánh qua miền Ga-li-lê.</a:t>
            </a:r>
            <a:endParaRPr lang="en-AU"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228600"/>
            <a:ext cx="2333659" cy="3754874"/>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Hearing that John had been arrested Jesus </a:t>
            </a:r>
          </a:p>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went back to Galilee, </a:t>
            </a:r>
          </a:p>
        </p:txBody>
      </p:sp>
      <p:pic>
        <p:nvPicPr>
          <p:cNvPr id="1028"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33659" y="0"/>
            <a:ext cx="6810342" cy="52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440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877514"/>
            <a:ext cx="9086704" cy="1661993"/>
          </a:xfrm>
          <a:prstGeom prst="rect">
            <a:avLst/>
          </a:prstGeom>
        </p:spPr>
        <p:txBody>
          <a:bodyPr wrap="square">
            <a:spAutoFit/>
          </a:bodyPr>
          <a:lstStyle/>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Rồi Người bỏ Na-da-rét, đến ở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Ca-phác-na-um, một thành ven biển hồ</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 Ga-li-lê, thuộc địa hạt Dơ-vu-lun và Náp-ta-li,</a:t>
            </a:r>
            <a:endParaRPr lang="en-AU"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3239" y="76200"/>
            <a:ext cx="3686370" cy="4801314"/>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And leaving                      Nazareth he went </a:t>
            </a:r>
          </a:p>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and settled in Capernaum,              a lakeside town on the borders of Zebulun </a:t>
            </a:r>
          </a:p>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and Naphtali.</a:t>
            </a:r>
          </a:p>
        </p:txBody>
      </p:sp>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719609" y="1"/>
            <a:ext cx="5423318"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734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5933420"/>
            <a:ext cx="8902521" cy="615553"/>
          </a:xfrm>
          <a:prstGeom prst="rect">
            <a:avLst/>
          </a:prstGeom>
        </p:spPr>
        <p:txBody>
          <a:bodyPr wrap="square">
            <a:spAutoFit/>
          </a:bodyPr>
          <a:lstStyle/>
          <a:p>
            <a:pPr algn="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để ứng nghiệm lời ngôn sứ I-sai-a nói:</a:t>
            </a:r>
            <a:endParaRPr lang="en-AU"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533400" y="5918"/>
            <a:ext cx="8458200" cy="1138773"/>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In this way the prophecy of Isaiah </a:t>
            </a:r>
          </a:p>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was to be fulfilled:</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759" y="1179444"/>
            <a:ext cx="5572482"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541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4877514"/>
            <a:ext cx="8928992" cy="1661993"/>
          </a:xfrm>
          <a:prstGeom prst="rect">
            <a:avLst/>
          </a:prstGeom>
        </p:spPr>
        <p:txBody>
          <a:bodyPr wrap="square">
            <a:spAutoFit/>
          </a:bodyPr>
          <a:lstStyle/>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Này đất Dơ-vu-lun, và đất Náp-ta-li, hỡi con đường ven biển, và vùng tả ngạn sông </a:t>
            </a:r>
            <a:r>
              <a:rPr lang="en-US" sz="3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Gio-đan, hỡi Ga-li-lê, miền đất của dân ngoại!</a:t>
            </a:r>
            <a:endParaRPr lang="en-AU"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7504" y="76200"/>
            <a:ext cx="3035191" cy="4801314"/>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Land of Zebulun! Land of Naphtali!</a:t>
            </a:r>
          </a:p>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Way of the sea on the far side of Jordan,</a:t>
            </a:r>
          </a:p>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Galilee of the nations!</a:t>
            </a:r>
          </a:p>
        </p:txBody>
      </p:sp>
      <p:pic>
        <p:nvPicPr>
          <p:cNvPr id="4099"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180508" y="-10818"/>
            <a:ext cx="5970660" cy="3897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8915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4495800"/>
            <a:ext cx="8968702" cy="2185214"/>
          </a:xfrm>
          <a:prstGeom prst="rect">
            <a:avLst/>
          </a:prstGeom>
        </p:spPr>
        <p:txBody>
          <a:bodyPr wrap="square">
            <a:spAutoFit/>
          </a:bodyPr>
          <a:lstStyle/>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Đoàn dân đang ngồi trong cảnh tối tăm đã thấy một ánh sáng huy hoàng, những kẻ đang ngồi trong vùng bóng tối của tử thần nay được ánh sáng bừng lên chiếu rọi.</a:t>
            </a:r>
            <a:endParaRPr lang="en-AU"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76200" y="32462"/>
            <a:ext cx="3428999" cy="4278094"/>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The people that lived in darkness has seen a great light; on those who dwell in the land and shadow of death a light has dawned.</a:t>
            </a:r>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505199" y="-1799"/>
            <a:ext cx="5638801" cy="4312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1418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105400"/>
            <a:ext cx="9126648" cy="1661993"/>
          </a:xfrm>
          <a:prstGeom prst="rect">
            <a:avLst/>
          </a:prstGeom>
        </p:spPr>
        <p:txBody>
          <a:bodyPr wrap="square">
            <a:spAutoFit/>
          </a:bodyPr>
          <a:lstStyle/>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Từ lúc đó, Đức Giê-su bắt đầu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rao giảng và nói rằng: "Anh em hãy sám hối, vì Nước Trời đã đến gần“</a:t>
            </a:r>
            <a:r>
              <a:rPr lang="en-US" sz="34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AU"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45436" y="116632"/>
            <a:ext cx="3283564" cy="4801314"/>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From that moment Jesus began his preaching with the message, ‘Repent, for the kingdom of heaven is close at hand.’…</a:t>
            </a:r>
          </a:p>
        </p:txBody>
      </p:sp>
      <p:pic>
        <p:nvPicPr>
          <p:cNvPr id="6148"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505200" y="0"/>
            <a:ext cx="5638800" cy="4314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40486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342</Words>
  <Application>Microsoft Office PowerPoint</Application>
  <PresentationFormat>On-screen Show (4:3)</PresentationFormat>
  <Paragraphs>37</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An Dang</cp:lastModifiedBy>
  <cp:revision>4</cp:revision>
  <dcterms:created xsi:type="dcterms:W3CDTF">2019-09-01T06:34:31Z</dcterms:created>
  <dcterms:modified xsi:type="dcterms:W3CDTF">2020-01-23T00:18:40Z</dcterms:modified>
</cp:coreProperties>
</file>